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2015-3-5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\\Nina\临时共享\AMY\meela\润滑油销售手册2011.10.26版\润滑油销售手册\需打印的\打印的\OE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000125"/>
            <a:ext cx="494665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圖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25" y="285750"/>
            <a:ext cx="222885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 txBox="1">
            <a:spLocks noChangeArrowheads="1"/>
          </p:cNvSpPr>
          <p:nvPr/>
        </p:nvSpPr>
        <p:spPr bwMode="auto">
          <a:xfrm>
            <a:off x="214313" y="0"/>
            <a:ext cx="6500812" cy="857250"/>
          </a:xfrm>
          <a:prstGeom prst="rect">
            <a:avLst/>
          </a:prstGeom>
          <a:solidFill>
            <a:srgbClr val="FFFF00"/>
          </a:solidFill>
          <a:ln w="12700" cap="flat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>
              <a:defRPr/>
            </a:pPr>
            <a:r>
              <a:rPr lang="zh-CN" altLang="en-US" sz="2000" kern="0" dirty="0">
                <a:solidFill>
                  <a:schemeClr val="tx2"/>
                </a:solidFill>
                <a:latin typeface="+mj-lt"/>
                <a:cs typeface="+mj-cs"/>
              </a:rPr>
              <a:t>       迪奈美</a:t>
            </a:r>
            <a:r>
              <a:rPr lang="en-US" altLang="zh-CN" sz="2000" kern="0" dirty="0" err="1">
                <a:solidFill>
                  <a:schemeClr val="tx2"/>
                </a:solidFill>
                <a:latin typeface="+mj-lt"/>
                <a:cs typeface="+mj-cs"/>
              </a:rPr>
              <a:t>Ultradynamic</a:t>
            </a:r>
            <a:r>
              <a:rPr lang="zh-CN" altLang="en-US" sz="2000" kern="0" dirty="0">
                <a:solidFill>
                  <a:schemeClr val="tx2"/>
                </a:solidFill>
                <a:latin typeface="+mj-lt"/>
                <a:cs typeface="+mj-cs"/>
              </a:rPr>
              <a:t>工业润滑油</a:t>
            </a:r>
            <a:endParaRPr lang="en-US" altLang="zh-CN" sz="2000" kern="0" dirty="0">
              <a:solidFill>
                <a:schemeClr val="tx2"/>
              </a:solidFill>
              <a:latin typeface="+mj-lt"/>
              <a:cs typeface="+mj-cs"/>
            </a:endParaRPr>
          </a:p>
          <a:p>
            <a:pPr>
              <a:defRPr/>
            </a:pPr>
            <a:r>
              <a:rPr lang="zh-CN" altLang="en-US" sz="2000" kern="0" dirty="0">
                <a:solidFill>
                  <a:schemeClr val="tx2"/>
                </a:solidFill>
                <a:latin typeface="+mj-lt"/>
                <a:cs typeface="+mj-cs"/>
              </a:rPr>
              <a:t>与其他国际品牌空压机润滑油兼容对照表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0" name="Rectangle 10"/>
          <p:cNvSpPr>
            <a:spLocks noGrp="1" noChangeArrowheads="1"/>
          </p:cNvSpPr>
          <p:nvPr>
            <p:ph type="body" idx="4294967295"/>
          </p:nvPr>
        </p:nvSpPr>
        <p:spPr>
          <a:xfrm>
            <a:off x="357188" y="785813"/>
            <a:ext cx="8399462" cy="4708525"/>
          </a:xfrm>
          <a:noFill/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z="2400" dirty="0" smtClean="0">
                <a:ea typeface="宋体" pitchFamily="2" charset="-122"/>
              </a:rPr>
              <a:t>润滑油的兼容性</a:t>
            </a:r>
          </a:p>
          <a:p>
            <a:pPr marL="0" indent="0">
              <a:buFontTx/>
              <a:buNone/>
            </a:pPr>
            <a:r>
              <a:rPr lang="zh-CN" altLang="en-US" sz="1800" b="0" dirty="0" smtClean="0">
                <a:ea typeface="宋体" pitchFamily="2" charset="-122"/>
              </a:rPr>
              <a:t>SH系列润滑油属于全合成烃类润滑油，又称为PAO。</a:t>
            </a:r>
          </a:p>
          <a:p>
            <a:pPr marL="0" indent="0">
              <a:buFontTx/>
              <a:buNone/>
            </a:pPr>
            <a:r>
              <a:rPr lang="zh-CN" altLang="en-US" sz="1800" b="0" dirty="0" smtClean="0">
                <a:ea typeface="宋体" pitchFamily="2" charset="-122"/>
              </a:rPr>
              <a:t>可以与矿物油，合成烃类润滑油（如：加登丹佛，昆西，恺撒的8000小时合成润滑油）混合、添加使用；</a:t>
            </a:r>
          </a:p>
          <a:p>
            <a:pPr marL="0" indent="0">
              <a:buFontTx/>
              <a:buNone/>
            </a:pPr>
            <a:r>
              <a:rPr lang="zh-CN" altLang="en-US" sz="1800" b="0" dirty="0" smtClean="0">
                <a:ea typeface="宋体" pitchFamily="2" charset="-122"/>
              </a:rPr>
              <a:t>不可与合成醇类润滑油（如：英格索兰的超冷，寿力的32油）混合、添加使用。</a:t>
            </a:r>
          </a:p>
          <a:p>
            <a:pPr marL="0" indent="0">
              <a:buFontTx/>
              <a:buNone/>
            </a:pPr>
            <a:endParaRPr lang="zh-CN" altLang="en-US" sz="1800" b="0" dirty="0" smtClean="0">
              <a:ea typeface="宋体" pitchFamily="2" charset="-122"/>
            </a:endParaRPr>
          </a:p>
          <a:p>
            <a:pPr marL="0" indent="0">
              <a:buFontTx/>
              <a:buNone/>
            </a:pPr>
            <a:r>
              <a:rPr lang="zh-CN" altLang="en-US" sz="2400" dirty="0" smtClean="0">
                <a:ea typeface="宋体" pitchFamily="2" charset="-122"/>
              </a:rPr>
              <a:t>换油周期：</a:t>
            </a:r>
            <a:r>
              <a:rPr lang="zh-CN" altLang="en-US" sz="1800" b="0" dirty="0" smtClean="0">
                <a:ea typeface="宋体" pitchFamily="2" charset="-122"/>
              </a:rPr>
              <a:t>由美国原材料检测协会（ASTM）测试SH系列润滑油的抗氧化时间为2624分钟，因此当排气温度低于95℃，换油周期可达到10000小时。</a:t>
            </a:r>
          </a:p>
          <a:p>
            <a:pPr marL="0" indent="0">
              <a:buFontTx/>
              <a:buNone/>
            </a:pPr>
            <a:endParaRPr lang="zh-CN" altLang="en-US" sz="1800" b="0" dirty="0" smtClean="0">
              <a:ea typeface="宋体" pitchFamily="2" charset="-122"/>
            </a:endParaRPr>
          </a:p>
          <a:p>
            <a:pPr marL="0" indent="0">
              <a:buFontTx/>
              <a:buNone/>
            </a:pPr>
            <a:r>
              <a:rPr lang="zh-CN" altLang="en-US" sz="2400" dirty="0" smtClean="0">
                <a:ea typeface="宋体" pitchFamily="2" charset="-122"/>
              </a:rPr>
              <a:t>主要使用客户</a:t>
            </a:r>
            <a:r>
              <a:rPr lang="zh-CN" altLang="en-US" sz="1800" b="0" dirty="0" smtClean="0">
                <a:ea typeface="宋体" pitchFamily="2" charset="-122"/>
              </a:rPr>
              <a:t>：国内品牌压缩机制造商和Atlas Copoco, Gardner-Denver, Quincy, Kaeser等国际品牌压缩机</a:t>
            </a:r>
          </a:p>
          <a:p>
            <a:pPr marL="0" indent="0">
              <a:buFontTx/>
              <a:buNone/>
            </a:pPr>
            <a:r>
              <a:rPr lang="zh-CN" altLang="en-US" sz="2400" smtClean="0">
                <a:ea typeface="宋体" pitchFamily="2" charset="-122"/>
              </a:rPr>
              <a:t>包装和产地：</a:t>
            </a:r>
            <a:r>
              <a:rPr lang="zh-CN" altLang="en-US" sz="1800" b="0" smtClean="0">
                <a:ea typeface="宋体" pitchFamily="2" charset="-122"/>
              </a:rPr>
              <a:t>5加仑；55加仑2种包装，美国原装进口产品。</a:t>
            </a:r>
          </a:p>
        </p:txBody>
      </p:sp>
      <p:pic>
        <p:nvPicPr>
          <p:cNvPr id="71691" name="Picture 7" descr="npo0000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524625"/>
            <a:ext cx="2195513" cy="333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1692" name="Text Box 12"/>
          <p:cNvSpPr txBox="1">
            <a:spLocks noChangeArrowheads="1"/>
          </p:cNvSpPr>
          <p:nvPr/>
        </p:nvSpPr>
        <p:spPr bwMode="auto">
          <a:xfrm>
            <a:off x="2195513" y="6524625"/>
            <a:ext cx="6696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000">
                <a:latin typeface="Arial" pitchFamily="34" charset="0"/>
              </a:rPr>
              <a:t>Date: NOV 16</a:t>
            </a:r>
            <a:r>
              <a:rPr lang="en-US" altLang="zh-CN">
                <a:solidFill>
                  <a:srgbClr val="00FF00"/>
                </a:solidFill>
                <a:latin typeface="Arial" pitchFamily="34" charset="0"/>
              </a:rPr>
              <a:t>  </a:t>
            </a:r>
            <a:r>
              <a:rPr lang="en-US" altLang="zh-CN" sz="1200" b="0">
                <a:latin typeface="Arial" pitchFamily="34" charset="0"/>
              </a:rPr>
              <a:t>2007</a:t>
            </a:r>
            <a:r>
              <a:rPr lang="en-US" altLang="zh-CN">
                <a:solidFill>
                  <a:srgbClr val="00FF00"/>
                </a:solidFill>
                <a:latin typeface="Arial" pitchFamily="34" charset="0"/>
              </a:rPr>
              <a:t>                                          </a:t>
            </a:r>
            <a:r>
              <a:rPr lang="en-US" altLang="zh-CN" sz="1600" b="0">
                <a:latin typeface="Arial" pitchFamily="34" charset="0"/>
              </a:rPr>
              <a:t>Air compressor lubricant</a:t>
            </a:r>
          </a:p>
        </p:txBody>
      </p:sp>
      <p:sp>
        <p:nvSpPr>
          <p:cNvPr id="71693" name="Line 13"/>
          <p:cNvSpPr>
            <a:spLocks noChangeShapeType="1"/>
          </p:cNvSpPr>
          <p:nvPr/>
        </p:nvSpPr>
        <p:spPr bwMode="auto">
          <a:xfrm>
            <a:off x="2195513" y="6524625"/>
            <a:ext cx="69484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71694" name="圖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15150" y="357188"/>
            <a:ext cx="222885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5" name="Picture 17" descr="\\Nina\临时共享\郑中猛\压缩机图片\201203201421434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5000636"/>
            <a:ext cx="1785937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6" name="Picture 18" descr="\\Nina\临时共享\郑中猛\压缩机图片\338613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78" y="4714875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7" name="Picture 20" descr="C:\Documents and Settings\Administrator\Application Data\Tencent\Users\32926160\QQ\WinTemp\RichOle\ZRPV@NE(]`}MNDVN~~}UN3B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5000636"/>
            <a:ext cx="18192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z="1800" smtClean="0">
                <a:ea typeface="宋体" pitchFamily="2" charset="-122"/>
              </a:rPr>
              <a:t> </a:t>
            </a:r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158750" y="1905000"/>
            <a:ext cx="887095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endParaRPr lang="zh-CN" altLang="en-US">
              <a:latin typeface="Arial" pitchFamily="34" charset="0"/>
            </a:endParaRPr>
          </a:p>
          <a:p>
            <a:endParaRPr lang="zh-CN" altLang="en-US">
              <a:latin typeface="Arial" pitchFamily="34" charset="0"/>
            </a:endParaRPr>
          </a:p>
          <a:p>
            <a:endParaRPr lang="zh-CN" altLang="en-US">
              <a:latin typeface="Arial" pitchFamily="34" charset="0"/>
            </a:endParaRPr>
          </a:p>
          <a:p>
            <a:r>
              <a:rPr lang="zh-CN" altLang="en-US">
                <a:latin typeface="Arial" pitchFamily="34" charset="0"/>
              </a:rPr>
              <a:t>                       </a:t>
            </a:r>
          </a:p>
          <a:p>
            <a:endParaRPr lang="zh-CN" altLang="en-US">
              <a:latin typeface="Arial" pitchFamily="34" charset="0"/>
            </a:endParaRPr>
          </a:p>
          <a:p>
            <a:endParaRPr lang="zh-CN" altLang="en-US">
              <a:latin typeface="Arial" pitchFamily="34" charset="0"/>
            </a:endParaRPr>
          </a:p>
          <a:p>
            <a:endParaRPr lang="zh-CN" altLang="en-US">
              <a:latin typeface="Arial" pitchFamily="34" charset="0"/>
            </a:endParaRPr>
          </a:p>
          <a:p>
            <a:endParaRPr lang="zh-CN" altLang="en-US">
              <a:latin typeface="Arial" pitchFamily="34" charset="0"/>
            </a:endParaRPr>
          </a:p>
          <a:p>
            <a:endParaRPr lang="zh-CN" altLang="en-US">
              <a:latin typeface="Arial" pitchFamily="34" charset="0"/>
            </a:endParaRPr>
          </a:p>
          <a:p>
            <a:endParaRPr lang="zh-CN" altLang="en-US">
              <a:latin typeface="Arial" pitchFamily="34" charset="0"/>
            </a:endParaRPr>
          </a:p>
          <a:p>
            <a:endParaRPr lang="zh-CN" altLang="en-US">
              <a:latin typeface="Arial" pitchFamily="34" charset="0"/>
            </a:endParaRPr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 rot="-5400000">
            <a:off x="-2108200" y="3451225"/>
            <a:ext cx="4484688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0">
                <a:latin typeface="Arial" pitchFamily="34" charset="0"/>
              </a:rPr>
              <a:t> </a:t>
            </a:r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50800" y="114300"/>
            <a:ext cx="87010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0">
                <a:latin typeface="Arial" pitchFamily="34" charset="0"/>
              </a:rPr>
              <a:t>                              </a:t>
            </a:r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 rot="5400000">
            <a:off x="6762750" y="3503613"/>
            <a:ext cx="44846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0">
                <a:latin typeface="Arial" pitchFamily="34" charset="0"/>
              </a:rPr>
              <a:t> </a:t>
            </a:r>
          </a:p>
        </p:txBody>
      </p:sp>
      <p:sp>
        <p:nvSpPr>
          <p:cNvPr id="75783" name="Rectangle 7"/>
          <p:cNvSpPr>
            <a:spLocks noChangeArrowheads="1"/>
          </p:cNvSpPr>
          <p:nvPr/>
        </p:nvSpPr>
        <p:spPr bwMode="auto">
          <a:xfrm>
            <a:off x="2565400" y="6013450"/>
            <a:ext cx="33242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0">
                <a:latin typeface="Arial" pitchFamily="34" charset="0"/>
              </a:rPr>
              <a:t> </a:t>
            </a:r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2633663" y="6467475"/>
            <a:ext cx="58435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0">
                <a:latin typeface="Arial" pitchFamily="34" charset="0"/>
              </a:rPr>
              <a:t> </a:t>
            </a:r>
          </a:p>
        </p:txBody>
      </p:sp>
      <p:pic>
        <p:nvPicPr>
          <p:cNvPr id="75785" name="Picture 9" descr="npo00008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524625"/>
            <a:ext cx="2195513" cy="333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5786" name="Text Box 10"/>
          <p:cNvSpPr txBox="1">
            <a:spLocks noChangeArrowheads="1"/>
          </p:cNvSpPr>
          <p:nvPr/>
        </p:nvSpPr>
        <p:spPr bwMode="auto">
          <a:xfrm>
            <a:off x="2195513" y="6524625"/>
            <a:ext cx="6696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000">
                <a:latin typeface="Arial" pitchFamily="34" charset="0"/>
              </a:rPr>
              <a:t>Date: NOV 27 2009</a:t>
            </a:r>
            <a:r>
              <a:rPr lang="en-US" altLang="zh-CN">
                <a:solidFill>
                  <a:srgbClr val="00FF00"/>
                </a:solidFill>
                <a:latin typeface="Arial" pitchFamily="34" charset="0"/>
              </a:rPr>
              <a:t>                                           </a:t>
            </a:r>
            <a:r>
              <a:rPr lang="en-US" altLang="zh-CN" sz="1600" b="0">
                <a:latin typeface="Arial" pitchFamily="34" charset="0"/>
              </a:rPr>
              <a:t>Air compressor lubricant</a:t>
            </a:r>
          </a:p>
        </p:txBody>
      </p:sp>
      <p:sp>
        <p:nvSpPr>
          <p:cNvPr id="75787" name="Line 11"/>
          <p:cNvSpPr>
            <a:spLocks noChangeShapeType="1"/>
          </p:cNvSpPr>
          <p:nvPr/>
        </p:nvSpPr>
        <p:spPr bwMode="auto">
          <a:xfrm>
            <a:off x="2195513" y="6524625"/>
            <a:ext cx="69484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788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285750" y="214313"/>
            <a:ext cx="6624638" cy="1584325"/>
          </a:xfrm>
        </p:spPr>
        <p:txBody>
          <a:bodyPr/>
          <a:lstStyle/>
          <a:p>
            <a:pPr algn="ctr"/>
            <a:r>
              <a:rPr lang="zh-CN" altLang="en-US" sz="2400" i="1" smtClean="0">
                <a:ea typeface="宋体" pitchFamily="2" charset="-122"/>
              </a:rPr>
              <a:t>空压机润滑油Supra-32 系列</a:t>
            </a:r>
            <a:r>
              <a:rPr lang="en-US" altLang="zh-CN" sz="2400" i="1" smtClean="0">
                <a:ea typeface="宋体" pitchFamily="2" charset="-122"/>
              </a:rPr>
              <a:t/>
            </a:r>
            <a:br>
              <a:rPr lang="en-US" altLang="zh-CN" sz="2400" i="1" smtClean="0">
                <a:ea typeface="宋体" pitchFamily="2" charset="-122"/>
              </a:rPr>
            </a:br>
            <a:r>
              <a:rPr lang="zh-CN" altLang="en-US" sz="2400" i="1" smtClean="0">
                <a:ea typeface="宋体" pitchFamily="2" charset="-122"/>
              </a:rPr>
              <a:t>O.E.M寿力的SULLUBE 32，英格索兰的离心机润滑油Techtrol Gold.</a:t>
            </a:r>
          </a:p>
        </p:txBody>
      </p:sp>
      <p:sp>
        <p:nvSpPr>
          <p:cNvPr id="75789" name="Rectangle 13"/>
          <p:cNvSpPr>
            <a:spLocks noChangeArrowheads="1"/>
          </p:cNvSpPr>
          <p:nvPr/>
        </p:nvSpPr>
        <p:spPr bwMode="auto">
          <a:xfrm>
            <a:off x="179388" y="1863725"/>
            <a:ext cx="8894762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/>
              <a:t>Ultradynamic Supra-32®</a:t>
            </a:r>
            <a:r>
              <a:rPr lang="zh-CN" altLang="en-US" b="0"/>
              <a:t>用来解决传统的螺杆式空压机冷却剂退化和沉积物形成的特</a:t>
            </a:r>
          </a:p>
          <a:p>
            <a:pPr>
              <a:spcBef>
                <a:spcPct val="20000"/>
              </a:spcBef>
            </a:pPr>
            <a:r>
              <a:rPr lang="zh-CN" altLang="en-US" b="0"/>
              <a:t>殊问题。聚乙二醇</a:t>
            </a:r>
            <a:r>
              <a:rPr lang="en-US" altLang="zh-CN" b="0"/>
              <a:t>/</a:t>
            </a:r>
            <a:r>
              <a:rPr lang="zh-CN" altLang="en-US" b="0"/>
              <a:t>酯混合物在抗氧化领域和沉积物的形成方面已有出众的表现。</a:t>
            </a:r>
          </a:p>
          <a:p>
            <a:pPr>
              <a:spcBef>
                <a:spcPct val="20000"/>
              </a:spcBef>
            </a:pPr>
            <a:r>
              <a:rPr lang="en-US" altLang="zh-CN" b="0"/>
              <a:t>Supra 32</a:t>
            </a:r>
            <a:r>
              <a:rPr lang="zh-CN" altLang="en-US" b="0"/>
              <a:t>不会产生油泥、积炭的现象，并减少油品的频繁更换。</a:t>
            </a:r>
          </a:p>
          <a:p>
            <a:pPr>
              <a:spcBef>
                <a:spcPct val="20000"/>
              </a:spcBef>
            </a:pPr>
            <a:r>
              <a:rPr lang="en-US" altLang="zh-CN" b="0"/>
              <a:t>Supra 32</a:t>
            </a:r>
            <a:r>
              <a:rPr lang="zh-CN" altLang="en-US" b="0"/>
              <a:t>不可与矿物油和以碳氢化合物为基础液的润滑油兼容。</a:t>
            </a:r>
            <a:endParaRPr lang="zh-CN" altLang="en-US"/>
          </a:p>
          <a:p>
            <a:pPr>
              <a:spcBef>
                <a:spcPct val="20000"/>
              </a:spcBef>
            </a:pPr>
            <a:endParaRPr lang="zh-CN" altLang="en-US"/>
          </a:p>
          <a:p>
            <a:pPr>
              <a:spcBef>
                <a:spcPct val="20000"/>
              </a:spcBef>
            </a:pPr>
            <a:r>
              <a:rPr lang="en-US" altLang="zh-CN" sz="2400"/>
              <a:t>Supra-32</a:t>
            </a:r>
            <a:r>
              <a:rPr lang="zh-CN" altLang="en-US" sz="2400"/>
              <a:t>系列产品优势</a:t>
            </a:r>
            <a:endParaRPr lang="zh-CN" altLang="en-US" sz="2400" b="0"/>
          </a:p>
          <a:p>
            <a:pPr>
              <a:spcBef>
                <a:spcPct val="20000"/>
              </a:spcBef>
              <a:buFontTx/>
              <a:buChar char="–"/>
            </a:pPr>
            <a:r>
              <a:rPr lang="zh-CN" altLang="en-US" b="0"/>
              <a:t>优越的低温流动性</a:t>
            </a:r>
          </a:p>
          <a:p>
            <a:pPr>
              <a:spcBef>
                <a:spcPct val="20000"/>
              </a:spcBef>
              <a:buFontTx/>
              <a:buChar char="–"/>
            </a:pPr>
            <a:r>
              <a:rPr lang="zh-CN" altLang="en-US" b="0"/>
              <a:t>优越的低挥发性，可以减少润滑油的消耗</a:t>
            </a:r>
          </a:p>
          <a:p>
            <a:pPr>
              <a:spcBef>
                <a:spcPct val="20000"/>
              </a:spcBef>
              <a:buFontTx/>
              <a:buChar char="–"/>
            </a:pPr>
            <a:r>
              <a:rPr lang="zh-CN" altLang="en-US" b="0"/>
              <a:t>不会产生油泥积碳，减少油品的频繁更换</a:t>
            </a:r>
          </a:p>
          <a:p>
            <a:pPr>
              <a:spcBef>
                <a:spcPct val="20000"/>
              </a:spcBef>
              <a:buFontTx/>
              <a:buChar char="–"/>
            </a:pPr>
            <a:r>
              <a:rPr lang="zh-CN" altLang="en-US" b="0"/>
              <a:t>优越的摩擦传导率，有效降低运行温度</a:t>
            </a:r>
          </a:p>
          <a:p>
            <a:pPr>
              <a:spcBef>
                <a:spcPct val="20000"/>
              </a:spcBef>
              <a:buFontTx/>
              <a:buChar char="–"/>
            </a:pPr>
            <a:r>
              <a:rPr lang="zh-CN" altLang="en-US" b="0"/>
              <a:t>出色的水解稳定性，有效防止酸性物质形成，从而延长润滑油的换油周期</a:t>
            </a:r>
          </a:p>
          <a:p>
            <a:pPr>
              <a:spcBef>
                <a:spcPct val="20000"/>
              </a:spcBef>
              <a:buFontTx/>
              <a:buChar char="–"/>
            </a:pPr>
            <a:r>
              <a:rPr lang="zh-CN" altLang="en-US" b="0"/>
              <a:t>在额外压缩的重负荷下，具有出色的抗阻性将不会产生剪切应力</a:t>
            </a:r>
          </a:p>
          <a:p>
            <a:pPr>
              <a:spcBef>
                <a:spcPct val="20000"/>
              </a:spcBef>
              <a:buFontTx/>
              <a:buChar char="–"/>
            </a:pPr>
            <a:r>
              <a:rPr lang="zh-CN" altLang="en-US" b="0"/>
              <a:t>更好的能源效率</a:t>
            </a:r>
          </a:p>
        </p:txBody>
      </p:sp>
      <p:pic>
        <p:nvPicPr>
          <p:cNvPr id="75790" name="圖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285750"/>
            <a:ext cx="2143125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807" name="Rectangle 7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808" name="Rectangle 8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809" name="Rectangle 9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810" name="Rectangle 10"/>
          <p:cNvSpPr>
            <a:spLocks noGrp="1" noChangeArrowheads="1"/>
          </p:cNvSpPr>
          <p:nvPr>
            <p:ph type="title" idx="4294967295"/>
          </p:nvPr>
        </p:nvSpPr>
        <p:spPr>
          <a:xfrm>
            <a:off x="217488" y="260350"/>
            <a:ext cx="4210050" cy="576263"/>
          </a:xfrm>
          <a:ln cap="flat"/>
        </p:spPr>
        <p:txBody>
          <a:bodyPr/>
          <a:lstStyle/>
          <a:p>
            <a:pPr algn="ctr"/>
            <a:r>
              <a:rPr lang="zh-CN" altLang="en-US" sz="2000" smtClean="0">
                <a:ea typeface="宋体" pitchFamily="2" charset="-122"/>
              </a:rPr>
              <a:t>与其他品牌润滑油的物理特性比较</a:t>
            </a:r>
          </a:p>
        </p:txBody>
      </p:sp>
      <p:pic>
        <p:nvPicPr>
          <p:cNvPr id="76811" name="Picture 7" descr="npo0000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524625"/>
            <a:ext cx="2195513" cy="333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6812" name="Text Box 12"/>
          <p:cNvSpPr txBox="1">
            <a:spLocks noChangeArrowheads="1"/>
          </p:cNvSpPr>
          <p:nvPr/>
        </p:nvSpPr>
        <p:spPr bwMode="auto">
          <a:xfrm>
            <a:off x="2195513" y="6524625"/>
            <a:ext cx="6696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000">
                <a:latin typeface="Arial" pitchFamily="34" charset="0"/>
              </a:rPr>
              <a:t>Date: NOV 16</a:t>
            </a:r>
            <a:r>
              <a:rPr lang="en-US" altLang="zh-CN">
                <a:solidFill>
                  <a:srgbClr val="00FF00"/>
                </a:solidFill>
                <a:latin typeface="Arial" pitchFamily="34" charset="0"/>
              </a:rPr>
              <a:t>  </a:t>
            </a:r>
            <a:r>
              <a:rPr lang="en-US" altLang="zh-CN" sz="1200" b="0">
                <a:latin typeface="Arial" pitchFamily="34" charset="0"/>
              </a:rPr>
              <a:t>2007</a:t>
            </a:r>
            <a:r>
              <a:rPr lang="en-US" altLang="zh-CN">
                <a:solidFill>
                  <a:srgbClr val="00FF00"/>
                </a:solidFill>
                <a:latin typeface="Arial" pitchFamily="34" charset="0"/>
              </a:rPr>
              <a:t>                                          </a:t>
            </a:r>
            <a:r>
              <a:rPr lang="en-US" altLang="zh-CN" sz="1600" b="0">
                <a:latin typeface="Arial" pitchFamily="34" charset="0"/>
              </a:rPr>
              <a:t>Air compressor lubricant</a:t>
            </a:r>
          </a:p>
        </p:txBody>
      </p:sp>
      <p:sp>
        <p:nvSpPr>
          <p:cNvPr id="76813" name="Line 13"/>
          <p:cNvSpPr>
            <a:spLocks noChangeShapeType="1"/>
          </p:cNvSpPr>
          <p:nvPr/>
        </p:nvSpPr>
        <p:spPr bwMode="auto">
          <a:xfrm>
            <a:off x="2195513" y="6524625"/>
            <a:ext cx="69484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67598" name="Group 14"/>
          <p:cNvGraphicFramePr>
            <a:graphicFrameLocks noGrp="1"/>
          </p:cNvGraphicFramePr>
          <p:nvPr>
            <p:ph idx="4294967295"/>
          </p:nvPr>
        </p:nvGraphicFramePr>
        <p:xfrm>
          <a:off x="242888" y="1196975"/>
          <a:ext cx="8721725" cy="5331148"/>
        </p:xfrm>
        <a:graphic>
          <a:graphicData uri="http://schemas.openxmlformats.org/drawingml/2006/table">
            <a:tbl>
              <a:tblPr/>
              <a:tblGrid>
                <a:gridCol w="3695700"/>
                <a:gridCol w="2890837"/>
                <a:gridCol w="2135188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PRODUCTS 产品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Ultradynamic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Supra-32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SULLAIR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Sullube 32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粘度  @40°C, cSt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37.7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38.6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@100°C,cSt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7.22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7.36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粘度指数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159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159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颜色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浅绿色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浅绿色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四球抗摩擦系数，越低越好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0.53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0.68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抗氧化性时间，越长越好 mins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1830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1100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TAN总酸值，越高越好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0.28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0.28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铜腐蚀测试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通过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通过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抗锈测试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通过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通过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抗泡沫测试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第一阶段 at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70℉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0/0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0/0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第二阶段 at 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200℉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0/0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0/0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第三阶段 at 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70℉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0/0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0/0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闪点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℉(℃)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480(249)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510(265)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燃点 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℉(℃)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505(262)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505(262)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倾点 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℉(℃)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-54(-48)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-59(-51)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抗乳化性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油/水分离时间，越快快好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40/40/0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10 mins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40/40/0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10 mins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6892" name="圖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15150" y="357188"/>
            <a:ext cx="222885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830" name="Rectangle 6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831" name="Rectangle 7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832" name="Rectangle 8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833" name="Rectangle 9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834" name="Rectangle 10"/>
          <p:cNvSpPr>
            <a:spLocks noGrp="1" noChangeArrowheads="1"/>
          </p:cNvSpPr>
          <p:nvPr>
            <p:ph type="title" idx="4294967295"/>
          </p:nvPr>
        </p:nvSpPr>
        <p:spPr>
          <a:xfrm>
            <a:off x="214313" y="357188"/>
            <a:ext cx="3886200" cy="695325"/>
          </a:xfrm>
          <a:ln cap="flat"/>
        </p:spPr>
        <p:txBody>
          <a:bodyPr/>
          <a:lstStyle/>
          <a:p>
            <a:pPr algn="ctr"/>
            <a:r>
              <a:rPr lang="zh-CN" altLang="en-US" sz="2000" smtClean="0">
                <a:ea typeface="宋体" pitchFamily="2" charset="-122"/>
              </a:rPr>
              <a:t>Supra-32系列产品OEM对应表</a:t>
            </a:r>
          </a:p>
        </p:txBody>
      </p:sp>
      <p:pic>
        <p:nvPicPr>
          <p:cNvPr id="77835" name="Picture 7" descr="npo0000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524625"/>
            <a:ext cx="2195513" cy="333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7836" name="Text Box 12"/>
          <p:cNvSpPr txBox="1">
            <a:spLocks noChangeArrowheads="1"/>
          </p:cNvSpPr>
          <p:nvPr/>
        </p:nvSpPr>
        <p:spPr bwMode="auto">
          <a:xfrm>
            <a:off x="2195513" y="6524625"/>
            <a:ext cx="6696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000">
                <a:latin typeface="Arial" pitchFamily="34" charset="0"/>
              </a:rPr>
              <a:t>Date: NOV 16</a:t>
            </a:r>
            <a:r>
              <a:rPr lang="en-US" altLang="zh-CN">
                <a:solidFill>
                  <a:srgbClr val="00FF00"/>
                </a:solidFill>
                <a:latin typeface="Arial" pitchFamily="34" charset="0"/>
              </a:rPr>
              <a:t>  </a:t>
            </a:r>
            <a:r>
              <a:rPr lang="en-US" altLang="zh-CN" sz="1200" b="0">
                <a:latin typeface="Arial" pitchFamily="34" charset="0"/>
              </a:rPr>
              <a:t>2007</a:t>
            </a:r>
            <a:r>
              <a:rPr lang="en-US" altLang="zh-CN">
                <a:solidFill>
                  <a:srgbClr val="00FF00"/>
                </a:solidFill>
                <a:latin typeface="Arial" pitchFamily="34" charset="0"/>
              </a:rPr>
              <a:t>                                          </a:t>
            </a:r>
            <a:r>
              <a:rPr lang="en-US" altLang="zh-CN" sz="1600" b="0">
                <a:latin typeface="Arial" pitchFamily="34" charset="0"/>
              </a:rPr>
              <a:t>Air compressor lubricant</a:t>
            </a:r>
          </a:p>
        </p:txBody>
      </p:sp>
      <p:sp>
        <p:nvSpPr>
          <p:cNvPr id="77837" name="Line 13"/>
          <p:cNvSpPr>
            <a:spLocks noChangeShapeType="1"/>
          </p:cNvSpPr>
          <p:nvPr/>
        </p:nvSpPr>
        <p:spPr bwMode="auto">
          <a:xfrm>
            <a:off x="2195513" y="6524625"/>
            <a:ext cx="69484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68622" name="Group 14"/>
          <p:cNvGraphicFramePr>
            <a:graphicFrameLocks noGrp="1"/>
          </p:cNvGraphicFramePr>
          <p:nvPr>
            <p:ph idx="4294967295"/>
          </p:nvPr>
        </p:nvGraphicFramePr>
        <p:xfrm>
          <a:off x="250825" y="1700213"/>
          <a:ext cx="8721725" cy="4343404"/>
        </p:xfrm>
        <a:graphic>
          <a:graphicData uri="http://schemas.openxmlformats.org/drawingml/2006/table">
            <a:tbl>
              <a:tblPr/>
              <a:tblGrid>
                <a:gridCol w="2027238"/>
                <a:gridCol w="739775"/>
                <a:gridCol w="3170237"/>
                <a:gridCol w="2784475"/>
              </a:tblGrid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Ultradynamic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润滑油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对应品牌压缩机润滑油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备注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67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Ultradynamic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Supra-32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合 成 润 滑 油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Sullair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的螺杆机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Sullube 32</a:t>
                      </a:r>
                      <a:endParaRPr kumimoji="0" lang="it-IT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可直接添加、混合使用；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如TAN检测原润滑油已经被氧化，建议使用Varnasolv清洗后再添加使用。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67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Ingersoll-Rand 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的离心机</a:t>
                      </a:r>
                      <a:r>
                        <a:rPr kumimoji="0" lang="it-IT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Techtrol Gold</a:t>
                      </a:r>
                      <a:endParaRPr kumimoji="0" lang="it-IT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可直接添加、混合使用；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如TAN检测原润滑油已经被氧化，建议使用Varnasolv清洗后再添加使用。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Ultradynamic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Supra-32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 成 润 滑 油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Atlas.Copoco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的螺杆机  </a:t>
                      </a:r>
                      <a:r>
                        <a:rPr kumimoji="0" lang="it-IT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Duty Fluid</a:t>
                      </a:r>
                      <a:endParaRPr kumimoji="0" lang="it-IT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不可直接添加、混合使用；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必须使用</a:t>
                      </a:r>
                      <a:r>
                        <a:rPr kumimoji="0" lang="it-IT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Varnasolv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清洗，排放干净后方可加入我们的</a:t>
                      </a:r>
                      <a:r>
                        <a:rPr kumimoji="0" lang="it-IT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Supra-32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。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Gardner-Denver 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的螺杆机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AEON 9000SP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191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Quincy 的螺杆机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Quin-Syn Plus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191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Kaeser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的螺杆机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Sigma S-460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460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其他品牌矿物油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7870" name="圖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15150" y="357188"/>
            <a:ext cx="222885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54" name="Rectangle 6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55" name="Rectangle 7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56" name="Rectangle 8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57" name="Rectangle 9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58" name="Rectangle 10"/>
          <p:cNvSpPr>
            <a:spLocks noGrp="1" noChangeArrowheads="1"/>
          </p:cNvSpPr>
          <p:nvPr>
            <p:ph type="body" idx="4294967295"/>
          </p:nvPr>
        </p:nvSpPr>
        <p:spPr>
          <a:xfrm>
            <a:off x="214282" y="571480"/>
            <a:ext cx="8399462" cy="4708525"/>
          </a:xfrm>
          <a:noFill/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z="2400" dirty="0" smtClean="0">
                <a:ea typeface="宋体" pitchFamily="2" charset="-122"/>
              </a:rPr>
              <a:t>润滑油的兼容性:</a:t>
            </a:r>
          </a:p>
          <a:p>
            <a:pPr marL="0" indent="0">
              <a:buFontTx/>
              <a:buNone/>
            </a:pPr>
            <a:r>
              <a:rPr lang="zh-CN" altLang="en-US" sz="1800" b="0" dirty="0" smtClean="0">
                <a:ea typeface="宋体" pitchFamily="2" charset="-122"/>
              </a:rPr>
              <a:t>Supra-32系列润滑油属于全合成醇类润滑油，又称为醚-二醇类润滑油。</a:t>
            </a:r>
          </a:p>
          <a:p>
            <a:pPr marL="0" indent="0">
              <a:buFontTx/>
              <a:buNone/>
            </a:pPr>
            <a:r>
              <a:rPr lang="zh-CN" altLang="en-US" sz="1800" b="0" dirty="0" smtClean="0">
                <a:ea typeface="宋体" pitchFamily="2" charset="-122"/>
              </a:rPr>
              <a:t>可与合成醇类润滑油（如：寿力的32#油Sullube 32）混合、添加使用。</a:t>
            </a:r>
          </a:p>
          <a:p>
            <a:pPr marL="0" indent="0">
              <a:buFontTx/>
              <a:buNone/>
            </a:pPr>
            <a:r>
              <a:rPr lang="zh-CN" altLang="en-US" sz="1800" b="0" dirty="0" smtClean="0">
                <a:ea typeface="宋体" pitchFamily="2" charset="-122"/>
              </a:rPr>
              <a:t>不可以与矿物油，合成烃类润滑油（如：加登丹佛，昆西，恺撒的8000小时合成润滑油）混合、添加使用；</a:t>
            </a:r>
          </a:p>
          <a:p>
            <a:pPr marL="0" indent="0">
              <a:buFontTx/>
              <a:buNone/>
            </a:pPr>
            <a:endParaRPr lang="zh-CN" altLang="en-US" sz="1800" b="0" dirty="0" smtClean="0">
              <a:ea typeface="宋体" pitchFamily="2" charset="-122"/>
            </a:endParaRPr>
          </a:p>
          <a:p>
            <a:pPr marL="0" indent="0">
              <a:buFontTx/>
              <a:buNone/>
            </a:pPr>
            <a:r>
              <a:rPr lang="zh-CN" altLang="en-US" sz="2400" dirty="0" smtClean="0">
                <a:ea typeface="宋体" pitchFamily="2" charset="-122"/>
              </a:rPr>
              <a:t>换油周期：</a:t>
            </a:r>
            <a:r>
              <a:rPr lang="zh-CN" altLang="en-US" sz="1800" b="0" dirty="0" smtClean="0">
                <a:ea typeface="宋体" pitchFamily="2" charset="-122"/>
              </a:rPr>
              <a:t>当排气温度在105℃以下的操作下，换油周期建议为8000小时。</a:t>
            </a:r>
          </a:p>
          <a:p>
            <a:pPr marL="0" indent="0">
              <a:buFontTx/>
              <a:buNone/>
            </a:pPr>
            <a:endParaRPr lang="zh-CN" altLang="en-US" sz="1800" dirty="0" smtClean="0">
              <a:ea typeface="宋体" pitchFamily="2" charset="-122"/>
            </a:endParaRPr>
          </a:p>
          <a:p>
            <a:pPr marL="0" indent="0">
              <a:buFontTx/>
              <a:buNone/>
            </a:pPr>
            <a:r>
              <a:rPr lang="zh-CN" altLang="en-US" sz="2400" dirty="0" smtClean="0">
                <a:ea typeface="宋体" pitchFamily="2" charset="-122"/>
              </a:rPr>
              <a:t>主要使用客户：</a:t>
            </a:r>
            <a:r>
              <a:rPr lang="zh-CN" altLang="en-US" sz="1800" b="0" dirty="0" smtClean="0">
                <a:ea typeface="宋体" pitchFamily="2" charset="-122"/>
              </a:rPr>
              <a:t>寿力的螺杆机、英格索兰的离心机以及其他国际品牌压缩机</a:t>
            </a:r>
          </a:p>
          <a:p>
            <a:pPr marL="0" indent="0">
              <a:buFontTx/>
              <a:buNone/>
            </a:pPr>
            <a:endParaRPr lang="zh-CN" altLang="en-US" sz="1800" dirty="0" smtClean="0">
              <a:ea typeface="宋体" pitchFamily="2" charset="-122"/>
            </a:endParaRPr>
          </a:p>
          <a:p>
            <a:pPr marL="0" indent="0">
              <a:buFontTx/>
              <a:buNone/>
            </a:pPr>
            <a:r>
              <a:rPr lang="zh-CN" altLang="en-US" sz="2400" dirty="0" smtClean="0">
                <a:ea typeface="宋体" pitchFamily="2" charset="-122"/>
              </a:rPr>
              <a:t>包装和产地：</a:t>
            </a:r>
            <a:r>
              <a:rPr lang="zh-CN" altLang="en-US" sz="1800" b="0" dirty="0" smtClean="0">
                <a:ea typeface="宋体" pitchFamily="2" charset="-122"/>
              </a:rPr>
              <a:t>5加仑；55加仑2种包装，美国原装进口产品。</a:t>
            </a:r>
          </a:p>
        </p:txBody>
      </p:sp>
      <p:pic>
        <p:nvPicPr>
          <p:cNvPr id="78859" name="Picture 7" descr="npo0000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524625"/>
            <a:ext cx="2195513" cy="333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8860" name="Text Box 12"/>
          <p:cNvSpPr txBox="1">
            <a:spLocks noChangeArrowheads="1"/>
          </p:cNvSpPr>
          <p:nvPr/>
        </p:nvSpPr>
        <p:spPr bwMode="auto">
          <a:xfrm>
            <a:off x="2195513" y="6524625"/>
            <a:ext cx="6696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000">
                <a:latin typeface="Arial" pitchFamily="34" charset="0"/>
              </a:rPr>
              <a:t>Date: NOV 16</a:t>
            </a:r>
            <a:r>
              <a:rPr lang="en-US" altLang="zh-CN">
                <a:solidFill>
                  <a:srgbClr val="00FF00"/>
                </a:solidFill>
                <a:latin typeface="Arial" pitchFamily="34" charset="0"/>
              </a:rPr>
              <a:t>  </a:t>
            </a:r>
            <a:r>
              <a:rPr lang="en-US" altLang="zh-CN" sz="1200" b="0">
                <a:latin typeface="Arial" pitchFamily="34" charset="0"/>
              </a:rPr>
              <a:t>2007</a:t>
            </a:r>
            <a:r>
              <a:rPr lang="en-US" altLang="zh-CN">
                <a:solidFill>
                  <a:srgbClr val="00FF00"/>
                </a:solidFill>
                <a:latin typeface="Arial" pitchFamily="34" charset="0"/>
              </a:rPr>
              <a:t>                                          </a:t>
            </a:r>
            <a:r>
              <a:rPr lang="en-US" altLang="zh-CN" sz="1600" b="0">
                <a:latin typeface="Arial" pitchFamily="34" charset="0"/>
              </a:rPr>
              <a:t>Air compressor lubricant</a:t>
            </a:r>
          </a:p>
        </p:txBody>
      </p:sp>
      <p:sp>
        <p:nvSpPr>
          <p:cNvPr id="78861" name="Line 13"/>
          <p:cNvSpPr>
            <a:spLocks noChangeShapeType="1"/>
          </p:cNvSpPr>
          <p:nvPr/>
        </p:nvSpPr>
        <p:spPr bwMode="auto">
          <a:xfrm>
            <a:off x="2195513" y="6524625"/>
            <a:ext cx="69484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78862" name="圖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15150" y="357188"/>
            <a:ext cx="222885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63" name="Picture 15" descr="\\Nina\临时共享\郑中猛\压缩机图片\英格索兰压缩机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4572008"/>
            <a:ext cx="2071688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 descr="DS_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4429132"/>
            <a:ext cx="2370949" cy="207170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1"/>
          <p:cNvSpPr>
            <a:spLocks noGrp="1"/>
          </p:cNvSpPr>
          <p:nvPr>
            <p:ph type="title"/>
          </p:nvPr>
        </p:nvSpPr>
        <p:spPr>
          <a:xfrm>
            <a:off x="217488" y="347663"/>
            <a:ext cx="7283450" cy="100965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ea typeface="宋体" pitchFamily="2" charset="-122"/>
              </a:rPr>
              <a:t>UltraLube-46</a:t>
            </a:r>
            <a:r>
              <a:rPr lang="zh-CN" altLang="en-US" dirty="0" smtClean="0">
                <a:ea typeface="宋体" pitchFamily="2" charset="-122"/>
              </a:rPr>
              <a:t>跟其他品牌油品的对比表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14313" y="1857375"/>
          <a:ext cx="8286809" cy="4786338"/>
        </p:xfrm>
        <a:graphic>
          <a:graphicData uri="http://schemas.openxmlformats.org/drawingml/2006/table">
            <a:tbl>
              <a:tblPr/>
              <a:tblGrid>
                <a:gridCol w="2310083"/>
                <a:gridCol w="2778653"/>
                <a:gridCol w="3198073"/>
              </a:tblGrid>
              <a:tr h="48244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 相关参数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迪奈美</a:t>
                      </a:r>
                      <a:br>
                        <a:rPr lang="zh-CN" altLang="en-US" sz="12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</a:b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UltraLube46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壳牌</a:t>
                      </a:r>
                      <a:br>
                        <a:rPr lang="zh-CN" altLang="en-US" sz="12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</a:b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Shell </a:t>
                      </a:r>
                      <a:r>
                        <a:rPr lang="en-US" sz="1200" b="1" i="0" u="none" strike="noStrike" dirty="0" err="1">
                          <a:solidFill>
                            <a:schemeClr val="tx1"/>
                          </a:solidFill>
                          <a:latin typeface="宋体"/>
                        </a:rPr>
                        <a:t>corena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 s46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692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成分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抗氧化空压机合成油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Ⅱ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类加氢矿物油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692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颜色 目测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清澈透明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清澈透明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692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运动粘度 </a:t>
                      </a:r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@40℃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，</a:t>
                      </a:r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cSt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47.76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46.12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69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       @100℃，cSt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7.12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6.85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692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粘度指数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112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104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692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闪点℃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232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230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692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倾点（流动点）℃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-39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-30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692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抗乳化 </a:t>
                      </a:r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mins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5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分钟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15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分钟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692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铜腐蚀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1b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1b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692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抗锈测试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无锈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无锈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692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酸值 </a:t>
                      </a:r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mgKOH/g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0.01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0.04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692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抗氧化时间 </a:t>
                      </a:r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mins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1372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874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692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换油周期 </a:t>
                      </a:r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5000~6000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小时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3000~4000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小时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692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包装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200L/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桶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200L/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桶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692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市场统一指导价（桶）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￥</a:t>
                      </a:r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5,800.00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￥</a:t>
                      </a: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6,200.00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14313" y="1357313"/>
          <a:ext cx="8929718" cy="571504"/>
        </p:xfrm>
        <a:graphic>
          <a:graphicData uri="http://schemas.openxmlformats.org/drawingml/2006/table">
            <a:tbl>
              <a:tblPr/>
              <a:tblGrid>
                <a:gridCol w="8929718"/>
              </a:tblGrid>
              <a:tr h="57150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1" i="0" u="none" strike="noStrike" dirty="0">
                          <a:latin typeface="宋体"/>
                        </a:rPr>
                        <a:t>矿物油系列：</a:t>
                      </a:r>
                      <a:br>
                        <a:rPr lang="zh-CN" altLang="en-US" sz="1200" b="1" i="0" u="none" strike="noStrike" dirty="0">
                          <a:latin typeface="宋体"/>
                        </a:rPr>
                      </a:br>
                      <a:r>
                        <a:rPr lang="zh-CN" altLang="en-US" sz="1100" b="1" i="0" u="none" strike="noStrike" dirty="0">
                          <a:latin typeface="宋体"/>
                        </a:rPr>
                        <a:t>迪奈美</a:t>
                      </a:r>
                      <a:r>
                        <a:rPr lang="en-US" altLang="zh-CN" sz="1100" b="1" i="0" u="none" strike="noStrike" dirty="0" err="1">
                          <a:latin typeface="宋体"/>
                        </a:rPr>
                        <a:t>UltraLube</a:t>
                      </a:r>
                      <a:r>
                        <a:rPr lang="zh-CN" altLang="en-US" sz="1100" b="1" i="0" u="none" strike="noStrike" dirty="0">
                          <a:latin typeface="宋体"/>
                        </a:rPr>
                        <a:t>由深度氢化处理的基础油和复合了多种优质添加剂精炼制成，很好的高温稳定性</a:t>
                      </a:r>
                      <a:r>
                        <a:rPr lang="zh-CN" altLang="en-US" sz="1100" b="1" i="0" u="none" strike="noStrike" dirty="0" smtClean="0">
                          <a:latin typeface="宋体"/>
                        </a:rPr>
                        <a:t>，非常强的抗乳化性和极好的抗</a:t>
                      </a:r>
                      <a:r>
                        <a:rPr lang="zh-CN" altLang="en-US" sz="1100" b="1" i="0" u="none" strike="noStrike" dirty="0">
                          <a:latin typeface="宋体"/>
                        </a:rPr>
                        <a:t>磨特性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57188" y="428625"/>
          <a:ext cx="8358246" cy="6061803"/>
        </p:xfrm>
        <a:graphic>
          <a:graphicData uri="http://schemas.openxmlformats.org/drawingml/2006/table">
            <a:tbl>
              <a:tblPr/>
              <a:tblGrid>
                <a:gridCol w="2329997"/>
                <a:gridCol w="2802607"/>
                <a:gridCol w="3225642"/>
              </a:tblGrid>
              <a:tr h="4900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latin typeface="宋体"/>
                        </a:rPr>
                        <a:t> 相关参数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迪奈美</a:t>
                      </a:r>
                      <a:br>
                        <a:rPr lang="zh-CN" altLang="en-US" sz="12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</a:b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UltraLube46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latin typeface="宋体"/>
                        </a:rPr>
                        <a:t>美孚</a:t>
                      </a:r>
                      <a:br>
                        <a:rPr lang="zh-CN" altLang="en-US" sz="1200" b="1" i="0" u="none" strike="noStrike" dirty="0">
                          <a:latin typeface="宋体"/>
                        </a:rPr>
                      </a:br>
                      <a:r>
                        <a:rPr lang="en-US" sz="1200" b="1" i="0" u="none" strike="noStrike" dirty="0" err="1">
                          <a:latin typeface="宋体"/>
                        </a:rPr>
                        <a:t>Rarus</a:t>
                      </a:r>
                      <a:r>
                        <a:rPr lang="en-US" sz="1200" b="1" i="0" u="none" strike="noStrike" dirty="0">
                          <a:latin typeface="宋体"/>
                        </a:rPr>
                        <a:t> 425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3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成分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抗氧化空压机合成油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Ⅱ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类加氢矿物油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2838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颜色 目测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清澈透明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清澈透明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673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运动粘度 </a:t>
                      </a:r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@40℃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，</a:t>
                      </a:r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cSt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47.76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673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       @100℃，cSt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7.12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6.9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673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粘度指数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112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105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673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闪点℃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232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238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673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倾点（流动点）℃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-39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-27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673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抗乳化 </a:t>
                      </a:r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mins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5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分钟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15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分钟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673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铜腐蚀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1b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1b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673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抗锈测试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无锈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无锈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673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酸值 </a:t>
                      </a:r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mgKOH/g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0.01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0.07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673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抗氧化时间 </a:t>
                      </a:r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mins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1372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903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673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换油周期 </a:t>
                      </a:r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5000~6000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小时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3000~4000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小时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673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包装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200L/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桶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200L/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桶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6738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市场指导价（桶）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￥</a:t>
                      </a:r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5,800.00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￥</a:t>
                      </a: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6,500.00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14313" y="214313"/>
          <a:ext cx="8715436" cy="6286547"/>
        </p:xfrm>
        <a:graphic>
          <a:graphicData uri="http://schemas.openxmlformats.org/drawingml/2006/table">
            <a:tbl>
              <a:tblPr/>
              <a:tblGrid>
                <a:gridCol w="2480574"/>
                <a:gridCol w="2983725"/>
                <a:gridCol w="3251137"/>
              </a:tblGrid>
              <a:tr h="46303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latin typeface="宋体"/>
                        </a:rPr>
                        <a:t> 相关参数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迪奈美</a:t>
                      </a:r>
                      <a:br>
                        <a:rPr lang="zh-CN" altLang="en-US" sz="12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</a:b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UltraLube46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latin typeface="宋体"/>
                        </a:rPr>
                        <a:t>道达尔</a:t>
                      </a:r>
                      <a:br>
                        <a:rPr lang="zh-CN" altLang="en-US" sz="1200" b="1" i="0" u="none" strike="noStrike" dirty="0">
                          <a:latin typeface="宋体"/>
                        </a:rPr>
                      </a:br>
                      <a:r>
                        <a:rPr lang="en-US" sz="1200" b="1" i="0" u="none" strike="noStrike" dirty="0">
                          <a:latin typeface="宋体"/>
                        </a:rPr>
                        <a:t>DACNIS VS 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74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成分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Ⅱ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类加氢矿物油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Ⅱ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类加氢矿物油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0674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颜色 目测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清澈透明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清澈透明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0674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运动粘度 </a:t>
                      </a:r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@40℃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，</a:t>
                      </a:r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cSt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47.76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46.5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067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       @100℃，cSt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7.12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6.91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0674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粘度指数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112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105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0674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闪点℃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232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236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0674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倾点（流动点）℃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-39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-30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0674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抗乳化 </a:t>
                      </a:r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mins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5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分钟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15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分钟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0674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铜腐蚀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1b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1b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0674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抗锈测试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无锈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无锈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0674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酸值 </a:t>
                      </a:r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mgKOH/g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0.01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0.05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0674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抗氧化时间 </a:t>
                      </a:r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mins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1372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816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0674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换油周期 </a:t>
                      </a:r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5000~6000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小时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3000~4000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小时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6649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包装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200L/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桶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200L/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桶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69295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市场统一指导价（桶）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￥</a:t>
                      </a:r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5,800.00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￥</a:t>
                      </a: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6,200.00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28625" y="214313"/>
          <a:ext cx="8429684" cy="6429430"/>
        </p:xfrm>
        <a:graphic>
          <a:graphicData uri="http://schemas.openxmlformats.org/drawingml/2006/table">
            <a:tbl>
              <a:tblPr/>
              <a:tblGrid>
                <a:gridCol w="2399243"/>
                <a:gridCol w="2885899"/>
                <a:gridCol w="3144542"/>
              </a:tblGrid>
              <a:tr h="515170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 </a:t>
                      </a:r>
                      <a:r>
                        <a:rPr lang="zh-CN" altLang="en-US" sz="1200" b="1" i="0" u="none" strike="noStrike" dirty="0" smtClean="0">
                          <a:solidFill>
                            <a:schemeClr val="tx1"/>
                          </a:solidFill>
                          <a:latin typeface="宋体"/>
                        </a:rPr>
                        <a:t> 相关参数</a:t>
                      </a:r>
                    </a:p>
                    <a:p>
                      <a:pPr algn="ctr" fontAlgn="ctr"/>
                      <a:endParaRPr lang="zh-CN" altLang="en-US" sz="1200" b="0" i="0" u="none" strike="noStrike" dirty="0">
                        <a:solidFill>
                          <a:schemeClr val="tx1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迪奈美</a:t>
                      </a:r>
                      <a:br>
                        <a:rPr lang="zh-CN" altLang="en-US" sz="12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</a:b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UltraLube46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昆仑</a:t>
                      </a:r>
                      <a:br>
                        <a:rPr lang="zh-CN" altLang="en-US" sz="12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</a:b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L-DAH46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942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成分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抗氧化空压机合成油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Ⅰ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类矿物油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942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颜色 目测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清澈透明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清澈透明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942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运动粘度 </a:t>
                      </a: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@40℃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，</a:t>
                      </a:r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latin typeface="宋体"/>
                        </a:rPr>
                        <a:t>cSt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latin typeface="宋体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47.76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47.6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942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       @100℃，cSt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7.12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7.49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942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粘度指数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112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112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942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闪点℃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232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238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942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倾点（流动点）℃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-39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-15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942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抗乳化 </a:t>
                      </a:r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mins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5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分钟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14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分钟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942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铜腐蚀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1b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1b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942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抗锈测试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无锈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无锈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942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酸值 </a:t>
                      </a:r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mgKOH/g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0.01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0.1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942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抗氧化时间 </a:t>
                      </a:r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mins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1372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603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942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换油周期 </a:t>
                      </a:r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5000~6000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小时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2000-3000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小时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942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包装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200L/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桶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200L/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桶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94284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市场统一指导价（桶）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￥</a:t>
                      </a:r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5,800.00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￥</a:t>
                      </a: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6,300.00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57188" y="285750"/>
          <a:ext cx="8215370" cy="6143664"/>
        </p:xfrm>
        <a:graphic>
          <a:graphicData uri="http://schemas.openxmlformats.org/drawingml/2006/table">
            <a:tbl>
              <a:tblPr/>
              <a:tblGrid>
                <a:gridCol w="2338246"/>
                <a:gridCol w="2812529"/>
                <a:gridCol w="3064595"/>
              </a:tblGrid>
              <a:tr h="4727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latin typeface="宋体"/>
                        </a:rPr>
                        <a:t> 相关参数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latin typeface="宋体"/>
                        </a:rPr>
                        <a:t>迪奈美</a:t>
                      </a:r>
                      <a:br>
                        <a:rPr lang="zh-CN" altLang="en-US" sz="1200" b="1" i="0" u="none" strike="noStrike" dirty="0">
                          <a:latin typeface="宋体"/>
                        </a:rPr>
                      </a:br>
                      <a:r>
                        <a:rPr lang="en-US" sz="1200" b="1" i="0" u="none" strike="noStrike" dirty="0">
                          <a:latin typeface="宋体"/>
                        </a:rPr>
                        <a:t>UltraLube46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latin typeface="宋体"/>
                        </a:rPr>
                        <a:t>长城</a:t>
                      </a:r>
                      <a:br>
                        <a:rPr lang="zh-CN" altLang="en-US" sz="1200" b="1" i="0" u="none" strike="noStrike" dirty="0">
                          <a:latin typeface="宋体"/>
                        </a:rPr>
                      </a:br>
                      <a:r>
                        <a:rPr lang="en-US" sz="1200" b="1" i="0" u="none" strike="noStrike" dirty="0">
                          <a:latin typeface="宋体"/>
                        </a:rPr>
                        <a:t>L-DAH46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29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latin typeface="宋体"/>
                        </a:rPr>
                        <a:t>成分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宋体"/>
                        </a:rPr>
                        <a:t>Ⅱ</a:t>
                      </a:r>
                      <a:r>
                        <a:rPr lang="zh-CN" altLang="en-US" sz="1200" b="0" i="0" u="none" strike="noStrike" dirty="0">
                          <a:latin typeface="宋体"/>
                        </a:rPr>
                        <a:t>类加氢矿物油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latin typeface="宋体"/>
                        </a:rPr>
                        <a:t>Ⅰ</a:t>
                      </a:r>
                      <a:r>
                        <a:rPr lang="zh-CN" altLang="en-US" sz="1200" b="0" i="0" u="none" strike="noStrike">
                          <a:latin typeface="宋体"/>
                        </a:rPr>
                        <a:t>类矿物油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29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latin typeface="宋体"/>
                        </a:rPr>
                        <a:t>颜色 目测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latin typeface="宋体"/>
                        </a:rPr>
                        <a:t>清澈透明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latin typeface="宋体"/>
                        </a:rPr>
                        <a:t>清澈透明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29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latin typeface="宋体"/>
                        </a:rPr>
                        <a:t>运动粘度 </a:t>
                      </a:r>
                      <a:r>
                        <a:rPr lang="en-US" altLang="zh-CN" sz="1200" b="0" i="0" u="none" strike="noStrike">
                          <a:latin typeface="宋体"/>
                        </a:rPr>
                        <a:t>@40℃</a:t>
                      </a:r>
                      <a:r>
                        <a:rPr lang="zh-CN" altLang="en-US" sz="1200" b="0" i="0" u="none" strike="noStrike">
                          <a:latin typeface="宋体"/>
                        </a:rPr>
                        <a:t>，</a:t>
                      </a:r>
                      <a:r>
                        <a:rPr lang="en-US" sz="1200" b="0" i="0" u="none" strike="noStrike">
                          <a:latin typeface="宋体"/>
                        </a:rPr>
                        <a:t>cSt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宋体"/>
                        </a:rPr>
                        <a:t>47.76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latin typeface="宋体"/>
                        </a:rPr>
                        <a:t>45.5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2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latin typeface="宋体"/>
                        </a:rPr>
                        <a:t>       @100℃，cSt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宋体"/>
                        </a:rPr>
                        <a:t>7.12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宋体"/>
                        </a:rPr>
                        <a:t>7.18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29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latin typeface="宋体"/>
                        </a:rPr>
                        <a:t>粘度指数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宋体"/>
                        </a:rPr>
                        <a:t>108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宋体"/>
                        </a:rPr>
                        <a:t>109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29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latin typeface="宋体"/>
                        </a:rPr>
                        <a:t>闪点℃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latin typeface="宋体"/>
                        </a:rPr>
                        <a:t>232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宋体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29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latin typeface="宋体"/>
                        </a:rPr>
                        <a:t>倾点（流动点）℃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latin typeface="宋体"/>
                        </a:rPr>
                        <a:t>-31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宋体"/>
                        </a:rPr>
                        <a:t>-15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29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latin typeface="宋体"/>
                        </a:rPr>
                        <a:t>抗乳化 </a:t>
                      </a:r>
                      <a:r>
                        <a:rPr lang="en-US" sz="1200" b="0" i="0" u="none" strike="noStrike">
                          <a:latin typeface="宋体"/>
                        </a:rPr>
                        <a:t>mins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latin typeface="宋体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宋体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29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latin typeface="宋体"/>
                        </a:rPr>
                        <a:t>铜腐蚀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latin typeface="宋体"/>
                        </a:rPr>
                        <a:t>1b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latin typeface="宋体"/>
                        </a:rPr>
                        <a:t>1b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29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latin typeface="宋体"/>
                        </a:rPr>
                        <a:t>抗锈测试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latin typeface="宋体"/>
                        </a:rPr>
                        <a:t>无锈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latin typeface="宋体"/>
                        </a:rPr>
                        <a:t>无锈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29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latin typeface="宋体"/>
                        </a:rPr>
                        <a:t>酸值 </a:t>
                      </a:r>
                      <a:r>
                        <a:rPr lang="en-US" sz="1200" b="0" i="0" u="none" strike="noStrike">
                          <a:latin typeface="宋体"/>
                        </a:rPr>
                        <a:t>mgKOH/g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latin typeface="宋体"/>
                        </a:rPr>
                        <a:t>0.04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宋体"/>
                        </a:rPr>
                        <a:t>0.06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29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latin typeface="宋体"/>
                        </a:rPr>
                        <a:t>抗氧化时间 </a:t>
                      </a:r>
                      <a:r>
                        <a:rPr lang="en-US" sz="1200" b="0" i="0" u="none" strike="noStrike">
                          <a:latin typeface="宋体"/>
                        </a:rPr>
                        <a:t>mins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latin typeface="宋体"/>
                        </a:rPr>
                        <a:t>1072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宋体"/>
                        </a:rPr>
                        <a:t>547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29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latin typeface="宋体"/>
                        </a:rPr>
                        <a:t>换油周期 </a:t>
                      </a:r>
                      <a:r>
                        <a:rPr lang="en-US" sz="1200" b="0" i="0" u="none" strike="noStrike">
                          <a:latin typeface="宋体"/>
                        </a:rPr>
                        <a:t>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latin typeface="宋体"/>
                        </a:rPr>
                        <a:t>4000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latin typeface="宋体"/>
                        </a:rPr>
                        <a:t>2000-3000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08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latin typeface="宋体"/>
                        </a:rPr>
                        <a:t>包装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latin typeface="宋体"/>
                        </a:rPr>
                        <a:t>200L/</a:t>
                      </a:r>
                      <a:r>
                        <a:rPr lang="zh-CN" altLang="en-US" sz="1200" b="0" i="0" u="none" strike="noStrike">
                          <a:latin typeface="宋体"/>
                        </a:rPr>
                        <a:t>桶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latin typeface="宋体"/>
                        </a:rPr>
                        <a:t>200L/</a:t>
                      </a:r>
                      <a:r>
                        <a:rPr lang="zh-CN" altLang="en-US" sz="1200" b="0" i="0" u="none" strike="noStrike" dirty="0">
                          <a:latin typeface="宋体"/>
                        </a:rPr>
                        <a:t>桶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z="1800" smtClean="0">
                <a:ea typeface="宋体" pitchFamily="2" charset="-122"/>
              </a:rPr>
              <a:t> </a:t>
            </a:r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158750" y="1905000"/>
            <a:ext cx="887095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endParaRPr lang="zh-CN" altLang="en-US">
              <a:latin typeface="Arial" pitchFamily="34" charset="0"/>
            </a:endParaRPr>
          </a:p>
          <a:p>
            <a:endParaRPr lang="zh-CN" altLang="en-US">
              <a:latin typeface="Arial" pitchFamily="34" charset="0"/>
            </a:endParaRPr>
          </a:p>
          <a:p>
            <a:endParaRPr lang="zh-CN" altLang="en-US">
              <a:latin typeface="Arial" pitchFamily="34" charset="0"/>
            </a:endParaRPr>
          </a:p>
          <a:p>
            <a:r>
              <a:rPr lang="zh-CN" altLang="en-US">
                <a:latin typeface="Arial" pitchFamily="34" charset="0"/>
              </a:rPr>
              <a:t>                       </a:t>
            </a:r>
          </a:p>
          <a:p>
            <a:endParaRPr lang="zh-CN" altLang="en-US">
              <a:latin typeface="Arial" pitchFamily="34" charset="0"/>
            </a:endParaRPr>
          </a:p>
          <a:p>
            <a:endParaRPr lang="zh-CN" altLang="en-US">
              <a:latin typeface="Arial" pitchFamily="34" charset="0"/>
            </a:endParaRPr>
          </a:p>
          <a:p>
            <a:endParaRPr lang="zh-CN" altLang="en-US">
              <a:latin typeface="Arial" pitchFamily="34" charset="0"/>
            </a:endParaRPr>
          </a:p>
          <a:p>
            <a:endParaRPr lang="zh-CN" altLang="en-US">
              <a:latin typeface="Arial" pitchFamily="34" charset="0"/>
            </a:endParaRPr>
          </a:p>
          <a:p>
            <a:endParaRPr lang="zh-CN" altLang="en-US">
              <a:latin typeface="Arial" pitchFamily="34" charset="0"/>
            </a:endParaRPr>
          </a:p>
          <a:p>
            <a:endParaRPr lang="zh-CN" altLang="en-US">
              <a:latin typeface="Arial" pitchFamily="34" charset="0"/>
            </a:endParaRPr>
          </a:p>
          <a:p>
            <a:endParaRPr lang="zh-CN" altLang="en-US">
              <a:latin typeface="Arial" pitchFamily="34" charset="0"/>
            </a:endParaRPr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 rot="-5400000">
            <a:off x="-2108200" y="3451225"/>
            <a:ext cx="4484688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0">
                <a:latin typeface="Arial" pitchFamily="34" charset="0"/>
              </a:rPr>
              <a:t> </a:t>
            </a:r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50800" y="114300"/>
            <a:ext cx="87010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0">
                <a:latin typeface="Arial" pitchFamily="34" charset="0"/>
              </a:rPr>
              <a:t>                              </a:t>
            </a:r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 rot="5400000">
            <a:off x="6762750" y="3503613"/>
            <a:ext cx="44846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0">
                <a:latin typeface="Arial" pitchFamily="34" charset="0"/>
              </a:rPr>
              <a:t> </a:t>
            </a:r>
          </a:p>
        </p:txBody>
      </p:sp>
      <p:sp>
        <p:nvSpPr>
          <p:cNvPr id="68615" name="Rectangle 7"/>
          <p:cNvSpPr>
            <a:spLocks noChangeArrowheads="1"/>
          </p:cNvSpPr>
          <p:nvPr/>
        </p:nvSpPr>
        <p:spPr bwMode="auto">
          <a:xfrm>
            <a:off x="2565400" y="6013450"/>
            <a:ext cx="33242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0">
                <a:latin typeface="Arial" pitchFamily="34" charset="0"/>
              </a:rPr>
              <a:t> </a:t>
            </a:r>
          </a:p>
        </p:txBody>
      </p:sp>
      <p:sp>
        <p:nvSpPr>
          <p:cNvPr id="68616" name="Rectangle 8"/>
          <p:cNvSpPr>
            <a:spLocks noChangeArrowheads="1"/>
          </p:cNvSpPr>
          <p:nvPr/>
        </p:nvSpPr>
        <p:spPr bwMode="auto">
          <a:xfrm>
            <a:off x="2633663" y="6467475"/>
            <a:ext cx="58435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0">
                <a:latin typeface="Arial" pitchFamily="34" charset="0"/>
              </a:rPr>
              <a:t> </a:t>
            </a:r>
          </a:p>
        </p:txBody>
      </p:sp>
      <p:pic>
        <p:nvPicPr>
          <p:cNvPr id="68617" name="Picture 9" descr="npo00008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524625"/>
            <a:ext cx="2195513" cy="333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8618" name="Text Box 10"/>
          <p:cNvSpPr txBox="1">
            <a:spLocks noChangeArrowheads="1"/>
          </p:cNvSpPr>
          <p:nvPr/>
        </p:nvSpPr>
        <p:spPr bwMode="auto">
          <a:xfrm>
            <a:off x="2195513" y="6524625"/>
            <a:ext cx="6696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000">
                <a:latin typeface="Arial" pitchFamily="34" charset="0"/>
              </a:rPr>
              <a:t>Date: NOV 27 2009</a:t>
            </a:r>
            <a:r>
              <a:rPr lang="en-US" altLang="zh-CN">
                <a:solidFill>
                  <a:srgbClr val="00FF00"/>
                </a:solidFill>
                <a:latin typeface="Arial" pitchFamily="34" charset="0"/>
              </a:rPr>
              <a:t>                                           </a:t>
            </a:r>
            <a:r>
              <a:rPr lang="en-US" altLang="zh-CN" sz="1600" b="0">
                <a:latin typeface="Arial" pitchFamily="34" charset="0"/>
              </a:rPr>
              <a:t>Air compressor lubricant</a:t>
            </a:r>
          </a:p>
        </p:txBody>
      </p:sp>
      <p:sp>
        <p:nvSpPr>
          <p:cNvPr id="68619" name="Line 11"/>
          <p:cNvSpPr>
            <a:spLocks noChangeShapeType="1"/>
          </p:cNvSpPr>
          <p:nvPr/>
        </p:nvSpPr>
        <p:spPr bwMode="auto">
          <a:xfrm>
            <a:off x="2195513" y="6524625"/>
            <a:ext cx="69484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20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285750" y="142875"/>
            <a:ext cx="6624638" cy="158432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mtClean="0">
                <a:ea typeface="宋体" pitchFamily="2" charset="-122"/>
              </a:rPr>
              <a:t>空压机润滑油SH 系列润滑油</a:t>
            </a:r>
            <a:r>
              <a:rPr lang="en-US" altLang="zh-CN" smtClean="0">
                <a:ea typeface="宋体" pitchFamily="2" charset="-122"/>
              </a:rPr>
              <a:t/>
            </a:r>
            <a:br>
              <a:rPr lang="en-US" altLang="zh-CN" smtClean="0">
                <a:ea typeface="宋体" pitchFamily="2" charset="-122"/>
              </a:rPr>
            </a:br>
            <a:r>
              <a:rPr lang="zh-CN" altLang="en-US" smtClean="0">
                <a:ea typeface="宋体" pitchFamily="2" charset="-122"/>
              </a:rPr>
              <a:t>O.E.M阿特拉斯的Duty-Fluid</a:t>
            </a:r>
          </a:p>
        </p:txBody>
      </p:sp>
      <p:sp>
        <p:nvSpPr>
          <p:cNvPr id="68621" name="Rectangle 13"/>
          <p:cNvSpPr>
            <a:spLocks noChangeArrowheads="1"/>
          </p:cNvSpPr>
          <p:nvPr/>
        </p:nvSpPr>
        <p:spPr bwMode="auto">
          <a:xfrm>
            <a:off x="179388" y="2027238"/>
            <a:ext cx="8894762" cy="450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/>
              <a:t>Ultradynamic SH</a:t>
            </a:r>
            <a:r>
              <a:rPr lang="zh-CN" altLang="en-US" sz="2400"/>
              <a:t>系列</a:t>
            </a:r>
            <a:r>
              <a:rPr lang="zh-CN" altLang="en-US" b="0"/>
              <a:t>润滑油是由高品质的聚</a:t>
            </a:r>
            <a:r>
              <a:rPr lang="en-US" altLang="zh-CN" b="0"/>
              <a:t>a-</a:t>
            </a:r>
            <a:r>
              <a:rPr lang="zh-CN" altLang="en-US" b="0"/>
              <a:t>烯烃基础液和性能优异的添加剂组成</a:t>
            </a:r>
          </a:p>
          <a:p>
            <a:pPr>
              <a:spcBef>
                <a:spcPct val="20000"/>
              </a:spcBef>
            </a:pPr>
            <a:r>
              <a:rPr lang="zh-CN" altLang="en-US" b="0"/>
              <a:t>。被推荐用于螺杆式压缩机，离心式压缩机和往复式压缩机，并且提供了许多一般润滑</a:t>
            </a:r>
          </a:p>
          <a:p>
            <a:pPr>
              <a:spcBef>
                <a:spcPct val="20000"/>
              </a:spcBef>
            </a:pPr>
            <a:r>
              <a:rPr lang="zh-CN" altLang="en-US" b="0"/>
              <a:t>油不具有的优势，甚至超过其他品牌的合成润滑油。考虑油品与材料的兼容性是很必要</a:t>
            </a:r>
          </a:p>
          <a:p>
            <a:pPr>
              <a:spcBef>
                <a:spcPct val="20000"/>
              </a:spcBef>
            </a:pPr>
            <a:r>
              <a:rPr lang="zh-CN" altLang="en-US" b="0"/>
              <a:t>的。</a:t>
            </a:r>
            <a:r>
              <a:rPr lang="en-US" altLang="zh-CN" b="0"/>
              <a:t>SH</a:t>
            </a:r>
            <a:r>
              <a:rPr lang="zh-CN" altLang="en-US" b="0"/>
              <a:t>系列润滑油具有低倾点，高粘度和出色的抗乳化等特性</a:t>
            </a:r>
            <a:r>
              <a:rPr lang="zh-CN" altLang="en-US"/>
              <a:t>。</a:t>
            </a:r>
          </a:p>
          <a:p>
            <a:pPr>
              <a:spcBef>
                <a:spcPct val="20000"/>
              </a:spcBef>
            </a:pPr>
            <a:endParaRPr lang="zh-CN" altLang="en-US"/>
          </a:p>
          <a:p>
            <a:pPr>
              <a:spcBef>
                <a:spcPct val="20000"/>
              </a:spcBef>
            </a:pPr>
            <a:r>
              <a:rPr lang="en-US" altLang="zh-CN" sz="2400"/>
              <a:t>SH</a:t>
            </a:r>
            <a:r>
              <a:rPr lang="zh-CN" altLang="en-US" sz="2400"/>
              <a:t>系列产品优势</a:t>
            </a:r>
            <a:r>
              <a:rPr lang="en-US" altLang="zh-CN" sz="2400"/>
              <a:t>:</a:t>
            </a:r>
            <a:endParaRPr lang="en-US" altLang="zh-CN" sz="2400" b="0"/>
          </a:p>
          <a:p>
            <a:pPr>
              <a:spcBef>
                <a:spcPct val="20000"/>
              </a:spcBef>
              <a:buFontTx/>
              <a:buChar char="–"/>
            </a:pPr>
            <a:r>
              <a:rPr lang="zh-CN" altLang="en-US" b="0"/>
              <a:t>出众的抗氧化稳定性</a:t>
            </a:r>
          </a:p>
          <a:p>
            <a:pPr>
              <a:spcBef>
                <a:spcPct val="20000"/>
              </a:spcBef>
              <a:buFontTx/>
              <a:buChar char="–"/>
            </a:pPr>
            <a:r>
              <a:rPr lang="zh-CN" altLang="en-US" b="0"/>
              <a:t>出众的高温稳定性，使润滑油在高温下不容易被氧化</a:t>
            </a:r>
          </a:p>
          <a:p>
            <a:pPr>
              <a:spcBef>
                <a:spcPct val="20000"/>
              </a:spcBef>
              <a:buFontTx/>
              <a:buChar char="–"/>
            </a:pPr>
            <a:r>
              <a:rPr lang="zh-CN" altLang="en-US" b="0"/>
              <a:t>更好的抗摩擦性，大约降低了</a:t>
            </a:r>
            <a:r>
              <a:rPr lang="en-US" altLang="zh-CN" b="0"/>
              <a:t>20%</a:t>
            </a:r>
            <a:r>
              <a:rPr lang="zh-CN" altLang="en-US" b="0"/>
              <a:t>的摩擦系数</a:t>
            </a:r>
          </a:p>
          <a:p>
            <a:pPr>
              <a:spcBef>
                <a:spcPct val="20000"/>
              </a:spcBef>
              <a:buFontTx/>
              <a:buChar char="–"/>
            </a:pPr>
            <a:r>
              <a:rPr lang="zh-CN" altLang="en-US" b="0"/>
              <a:t>出众的低温流动特性</a:t>
            </a:r>
          </a:p>
          <a:p>
            <a:pPr>
              <a:spcBef>
                <a:spcPct val="20000"/>
              </a:spcBef>
              <a:buFontTx/>
              <a:buChar char="–"/>
            </a:pPr>
            <a:r>
              <a:rPr lang="zh-CN" altLang="en-US" b="0"/>
              <a:t>更好的反乳化性，有效防止酸性物质的形成，从而延长润滑油的换油周期</a:t>
            </a:r>
          </a:p>
          <a:p>
            <a:pPr>
              <a:spcBef>
                <a:spcPct val="20000"/>
              </a:spcBef>
              <a:buFontTx/>
              <a:buChar char="–"/>
            </a:pPr>
            <a:r>
              <a:rPr lang="zh-CN" altLang="en-US" b="0"/>
              <a:t>出众的低挥发性，可以减少润滑油的消耗。</a:t>
            </a:r>
          </a:p>
        </p:txBody>
      </p:sp>
      <p:pic>
        <p:nvPicPr>
          <p:cNvPr id="68622" name="圖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38" y="357188"/>
            <a:ext cx="207168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639" name="Rectangle 7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640" name="Rectangle 8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641" name="Rectangle 9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642" name="Rectangle 10"/>
          <p:cNvSpPr>
            <a:spLocks noGrp="1" noChangeArrowheads="1"/>
          </p:cNvSpPr>
          <p:nvPr>
            <p:ph type="title" idx="4294967295"/>
          </p:nvPr>
        </p:nvSpPr>
        <p:spPr>
          <a:xfrm>
            <a:off x="217488" y="260350"/>
            <a:ext cx="4210050" cy="576263"/>
          </a:xfrm>
          <a:ln cap="flat"/>
        </p:spPr>
        <p:txBody>
          <a:bodyPr/>
          <a:lstStyle/>
          <a:p>
            <a:pPr algn="ctr"/>
            <a:r>
              <a:rPr lang="zh-CN" altLang="en-US" sz="2000" smtClean="0">
                <a:ea typeface="宋体" pitchFamily="2" charset="-122"/>
              </a:rPr>
              <a:t>与其他品牌润滑油的物理特性比较</a:t>
            </a:r>
          </a:p>
        </p:txBody>
      </p:sp>
      <p:pic>
        <p:nvPicPr>
          <p:cNvPr id="69643" name="Picture 7" descr="npo0000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524625"/>
            <a:ext cx="2195513" cy="333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9644" name="Text Box 12"/>
          <p:cNvSpPr txBox="1">
            <a:spLocks noChangeArrowheads="1"/>
          </p:cNvSpPr>
          <p:nvPr/>
        </p:nvSpPr>
        <p:spPr bwMode="auto">
          <a:xfrm>
            <a:off x="2195513" y="6524625"/>
            <a:ext cx="6696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000">
                <a:latin typeface="Arial" pitchFamily="34" charset="0"/>
              </a:rPr>
              <a:t>Date: NOV 16</a:t>
            </a:r>
            <a:r>
              <a:rPr lang="en-US" altLang="zh-CN">
                <a:solidFill>
                  <a:srgbClr val="00FF00"/>
                </a:solidFill>
                <a:latin typeface="Arial" pitchFamily="34" charset="0"/>
              </a:rPr>
              <a:t>  </a:t>
            </a:r>
            <a:r>
              <a:rPr lang="en-US" altLang="zh-CN" sz="1200" b="0">
                <a:latin typeface="Arial" pitchFamily="34" charset="0"/>
              </a:rPr>
              <a:t>2007</a:t>
            </a:r>
            <a:r>
              <a:rPr lang="en-US" altLang="zh-CN">
                <a:solidFill>
                  <a:srgbClr val="00FF00"/>
                </a:solidFill>
                <a:latin typeface="Arial" pitchFamily="34" charset="0"/>
              </a:rPr>
              <a:t>                                          </a:t>
            </a:r>
            <a:r>
              <a:rPr lang="en-US" altLang="zh-CN" sz="1600" b="0">
                <a:latin typeface="Arial" pitchFamily="34" charset="0"/>
              </a:rPr>
              <a:t>Air compressor lubricant</a:t>
            </a:r>
          </a:p>
        </p:txBody>
      </p:sp>
      <p:sp>
        <p:nvSpPr>
          <p:cNvPr id="69645" name="Line 13"/>
          <p:cNvSpPr>
            <a:spLocks noChangeShapeType="1"/>
          </p:cNvSpPr>
          <p:nvPr/>
        </p:nvSpPr>
        <p:spPr bwMode="auto">
          <a:xfrm>
            <a:off x="2195513" y="6524625"/>
            <a:ext cx="69484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60430" name="Group 14"/>
          <p:cNvGraphicFramePr>
            <a:graphicFrameLocks noGrp="1"/>
          </p:cNvGraphicFramePr>
          <p:nvPr>
            <p:ph idx="4294967295"/>
          </p:nvPr>
        </p:nvGraphicFramePr>
        <p:xfrm>
          <a:off x="171450" y="1196975"/>
          <a:ext cx="8721725" cy="5331148"/>
        </p:xfrm>
        <a:graphic>
          <a:graphicData uri="http://schemas.openxmlformats.org/drawingml/2006/table">
            <a:tbl>
              <a:tblPr/>
              <a:tblGrid>
                <a:gridCol w="3292475"/>
                <a:gridCol w="1781175"/>
                <a:gridCol w="1782763"/>
                <a:gridCol w="1865312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PRODUCTS 产品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Ultradynamic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SH-46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QUINCY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Quin Syn Plus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GD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AEON9000SP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粘度  @40°C, cSt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43.0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43.16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44.27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@100°C,cSt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7.20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7.32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7.4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粘度指数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130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124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120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颜色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水白色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水白色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水白色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四球抗摩擦系数，越低越好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0.42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0.71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0.68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抗氧化性时间，越长越好 mins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2624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1694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1442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TAN总酸值，越高越好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0.25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0.11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0.16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铜腐蚀测试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通过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通过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通过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抗锈测试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通过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通过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通过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抗泡沫测试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第一阶段 at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70℉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0/0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440/10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270/0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第二阶段 at 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200℉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0/0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30/0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20/0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第三阶段 at 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70℉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0/0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455/0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280/0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闪点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℉(℃)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515(268)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515(268)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495(257)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燃点 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℉(℃)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580(304)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555(290)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555(290)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倾点 </a:t>
                      </a: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℉(℃)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-44(-42)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-44(-42)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-50(-45)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抗乳化性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油/水分离时间，越快快好</a:t>
                      </a: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40/40/0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10 mins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41/39/0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10 mins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40/40/0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30 mins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9743" name="圖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15150" y="357188"/>
            <a:ext cx="222885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3" name="Rectangle 7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4" name="Rectangle 8"/>
          <p:cNvSpPr>
            <a:spLocks noChangeArrowheads="1"/>
          </p:cNvSpPr>
          <p:nvPr/>
        </p:nvSpPr>
        <p:spPr bwMode="auto">
          <a:xfrm>
            <a:off x="703263" y="6248400"/>
            <a:ext cx="189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5" name="Rectangle 9"/>
          <p:cNvSpPr>
            <a:spLocks noChangeArrowheads="1"/>
          </p:cNvSpPr>
          <p:nvPr/>
        </p:nvSpPr>
        <p:spPr bwMode="auto">
          <a:xfrm>
            <a:off x="3165475" y="6248400"/>
            <a:ext cx="281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6" name="Rectangle 10"/>
          <p:cNvSpPr>
            <a:spLocks noGrp="1" noChangeArrowheads="1"/>
          </p:cNvSpPr>
          <p:nvPr>
            <p:ph type="title" idx="4294967295"/>
          </p:nvPr>
        </p:nvSpPr>
        <p:spPr>
          <a:xfrm>
            <a:off x="361950" y="419100"/>
            <a:ext cx="3849688" cy="488950"/>
          </a:xfrm>
          <a:ln cap="flat"/>
        </p:spPr>
        <p:txBody>
          <a:bodyPr/>
          <a:lstStyle/>
          <a:p>
            <a:pPr algn="ctr"/>
            <a:r>
              <a:rPr lang="zh-CN" altLang="en-US" sz="2000" smtClean="0">
                <a:ea typeface="宋体" pitchFamily="2" charset="-122"/>
              </a:rPr>
              <a:t>SH系列产品OEM对应表</a:t>
            </a:r>
          </a:p>
        </p:txBody>
      </p:sp>
      <p:pic>
        <p:nvPicPr>
          <p:cNvPr id="70667" name="Picture 7" descr="npo0000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524625"/>
            <a:ext cx="2195513" cy="333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0668" name="Text Box 12"/>
          <p:cNvSpPr txBox="1">
            <a:spLocks noChangeArrowheads="1"/>
          </p:cNvSpPr>
          <p:nvPr/>
        </p:nvSpPr>
        <p:spPr bwMode="auto">
          <a:xfrm>
            <a:off x="2195513" y="6524625"/>
            <a:ext cx="6696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000">
                <a:latin typeface="Arial" pitchFamily="34" charset="0"/>
              </a:rPr>
              <a:t>Date: NOV 16</a:t>
            </a:r>
            <a:r>
              <a:rPr lang="en-US" altLang="zh-CN">
                <a:solidFill>
                  <a:srgbClr val="00FF00"/>
                </a:solidFill>
                <a:latin typeface="Arial" pitchFamily="34" charset="0"/>
              </a:rPr>
              <a:t>  </a:t>
            </a:r>
            <a:r>
              <a:rPr lang="en-US" altLang="zh-CN" sz="1200" b="0">
                <a:latin typeface="Arial" pitchFamily="34" charset="0"/>
              </a:rPr>
              <a:t>2007</a:t>
            </a:r>
            <a:r>
              <a:rPr lang="en-US" altLang="zh-CN">
                <a:solidFill>
                  <a:srgbClr val="00FF00"/>
                </a:solidFill>
                <a:latin typeface="Arial" pitchFamily="34" charset="0"/>
              </a:rPr>
              <a:t>                                          </a:t>
            </a:r>
            <a:r>
              <a:rPr lang="en-US" altLang="zh-CN" sz="1600" b="0">
                <a:latin typeface="Arial" pitchFamily="34" charset="0"/>
              </a:rPr>
              <a:t>Air compressor lubricant</a:t>
            </a:r>
          </a:p>
        </p:txBody>
      </p:sp>
      <p:sp>
        <p:nvSpPr>
          <p:cNvPr id="70669" name="Line 13"/>
          <p:cNvSpPr>
            <a:spLocks noChangeShapeType="1"/>
          </p:cNvSpPr>
          <p:nvPr/>
        </p:nvSpPr>
        <p:spPr bwMode="auto">
          <a:xfrm>
            <a:off x="2195513" y="6524625"/>
            <a:ext cx="69484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61454" name="Group 14"/>
          <p:cNvGraphicFramePr>
            <a:graphicFrameLocks noGrp="1"/>
          </p:cNvGraphicFramePr>
          <p:nvPr>
            <p:ph idx="4294967295"/>
          </p:nvPr>
        </p:nvGraphicFramePr>
        <p:xfrm>
          <a:off x="323850" y="1484313"/>
          <a:ext cx="8721725" cy="4146553"/>
        </p:xfrm>
        <a:graphic>
          <a:graphicData uri="http://schemas.openxmlformats.org/drawingml/2006/table">
            <a:tbl>
              <a:tblPr/>
              <a:tblGrid>
                <a:gridCol w="2095500"/>
                <a:gridCol w="904875"/>
                <a:gridCol w="2967038"/>
                <a:gridCol w="2754312"/>
              </a:tblGrid>
              <a:tr h="509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Ultradynamic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润滑油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对应品牌压缩机润滑油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备注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Ultradynamic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SH-46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 成 润 滑 油</a:t>
                      </a: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Atlas.Copoco的螺杆机  Duty Fluid</a:t>
                      </a: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可直接添加、混合使用；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如TAN检测原润滑油已经被氧化，建议使用Varnasolv清洗后再添加使用。</a:t>
                      </a: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Gardner-Denver 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的螺杆机AEON 9000SP</a:t>
                      </a: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191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Quincy 的螺杆机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Quin-Syn Plus</a:t>
                      </a: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191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Kaeser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的螺杆机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Sigma S-460</a:t>
                      </a: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191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Ultradynamic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SH-46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合成油</a:t>
                      </a: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Ingersoll-Rand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的螺杆机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Ultra Coolant</a:t>
                      </a:r>
                      <a:endParaRPr kumimoji="0" lang="it-IT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不可直接添加、混合使用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；必须使用</a:t>
                      </a:r>
                      <a:r>
                        <a:rPr kumimoji="0" lang="it-IT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Varnasolv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清洗，排放干净后方可加入我们的</a:t>
                      </a:r>
                      <a:r>
                        <a:rPr kumimoji="0" lang="it-IT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SH-46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。</a:t>
                      </a: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08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Sullair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的螺杆机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Sullube 32</a:t>
                      </a:r>
                      <a:endParaRPr kumimoji="0" lang="it-IT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2075" marR="92075" marT="46038" marB="460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0699" name="圖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15150" y="357188"/>
            <a:ext cx="222885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1795</Words>
  <PresentationFormat>全屏显示(4:3)</PresentationFormat>
  <Paragraphs>506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UltraLube-46跟其他品牌油品的对比表</vt:lpstr>
      <vt:lpstr>幻灯片 3</vt:lpstr>
      <vt:lpstr>幻灯片 4</vt:lpstr>
      <vt:lpstr>幻灯片 5</vt:lpstr>
      <vt:lpstr>幻灯片 6</vt:lpstr>
      <vt:lpstr>空压机润滑油SH 系列润滑油 O.E.M阿特拉斯的Duty-Fluid</vt:lpstr>
      <vt:lpstr>与其他品牌润滑油的物理特性比较</vt:lpstr>
      <vt:lpstr>SH系列产品OEM对应表</vt:lpstr>
      <vt:lpstr>幻灯片 10</vt:lpstr>
      <vt:lpstr>空压机润滑油Supra-32 系列 O.E.M寿力的SULLUBE 32，英格索兰的离心机润滑油Techtrol Gold.</vt:lpstr>
      <vt:lpstr>与其他品牌润滑油的物理特性比较</vt:lpstr>
      <vt:lpstr>Supra-32系列产品OEM对应表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User</cp:lastModifiedBy>
  <cp:revision>2</cp:revision>
  <dcterms:modified xsi:type="dcterms:W3CDTF">2015-03-05T07:48:57Z</dcterms:modified>
</cp:coreProperties>
</file>